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71" r:id="rId4"/>
    <p:sldId id="258" r:id="rId5"/>
    <p:sldId id="259" r:id="rId6"/>
    <p:sldId id="272" r:id="rId7"/>
    <p:sldId id="274" r:id="rId8"/>
    <p:sldId id="260" r:id="rId9"/>
    <p:sldId id="275" r:id="rId10"/>
    <p:sldId id="276" r:id="rId11"/>
    <p:sldId id="261" r:id="rId12"/>
    <p:sldId id="273" r:id="rId13"/>
    <p:sldId id="277" r:id="rId14"/>
    <p:sldId id="262" r:id="rId15"/>
    <p:sldId id="279" r:id="rId16"/>
    <p:sldId id="263" r:id="rId17"/>
    <p:sldId id="278" r:id="rId18"/>
    <p:sldId id="264" r:id="rId19"/>
    <p:sldId id="265" r:id="rId20"/>
    <p:sldId id="266" r:id="rId21"/>
    <p:sldId id="27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2FDB6-346F-41A9-8FB3-0A1A954A1E2A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F2196-6B9D-4DF3-B427-E39600274F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406657-6F29-4D0D-A960-6126AF5205CA}" type="datetime1">
              <a:rPr lang="en-US" smtClean="0"/>
              <a:t>5/12/2020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346E5-36CE-46FD-97F7-C66F94A65352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90EF91-67CB-497B-A1F7-0CFBDCB29FE9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33BE2-C13F-40A6-9B12-341474DB6ACB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6CB56E-9155-46E1-8EF7-FDDA342910D1}" type="datetime1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DBAEA-A554-4CBE-96C1-E57D8D288CEB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A9225A-0E7E-4EC1-A936-DA039D82C4C9}" type="datetime1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996A8-7E23-4CE0-BFA9-5112F7E4792E}" type="datetime1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708ECD-740E-4C4D-B6FF-9C8F1FA39937}" type="datetime1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DB9460-101B-4C00-95AE-DEA3F99CFE04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6CF3EE2-8B6F-4DBE-8E32-DB29F45AFCCE}" type="datetime1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1461E4-86A2-43C4-9B0D-3E9061C8F0B2}" type="datetime1">
              <a:rPr lang="en-US" smtClean="0"/>
              <a:t>5/12/2020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Minding our minds during the </a:t>
            </a:r>
            <a:r>
              <a:rPr lang="en-US" sz="3600" b="1" dirty="0" err="1" smtClean="0">
                <a:effectLst/>
                <a:latin typeface="Lucida Sans Unicode" pitchFamily="34" charset="0"/>
                <a:cs typeface="Lucida Sans Unicode" pitchFamily="34" charset="0"/>
              </a:rPr>
              <a:t>COVID</a:t>
            </a:r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-19 </a:t>
            </a: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2050" name="Picture 2" descr="C:\Users\AJAPA\Desktop\covid-guid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05000"/>
            <a:ext cx="8077200" cy="4953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7696200" cy="4800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Follow etiquette of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sneezing, coughing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avoiding spitting in public places etc.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In most people, the Corona infection causes mild symptoms and the person only needs to follow social distancing till he/she stops being infective, usually 2 weeks.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750" dirty="0" smtClean="0">
                <a:latin typeface="Arial" pitchFamily="34" charset="0"/>
                <a:cs typeface="Arial" pitchFamily="34" charset="0"/>
              </a:rPr>
              <a:t>Mild infection does not require a person to be admitted in hospital. Only people who have breathing difficulties need to be in hospital. Most people recover. </a:t>
            </a:r>
          </a:p>
          <a:p>
            <a:pPr>
              <a:lnSpc>
                <a:spcPct val="160000"/>
              </a:lnSpc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49808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Handling emotional problems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14400"/>
            <a:ext cx="7848600" cy="5715000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At times of anxiety, practice breathing slowly for a few minutes. Try and distance the thoughts that are making you anxious. Think of something calm and serene, and slow down your mind. </a:t>
            </a:r>
          </a:p>
          <a:p>
            <a:pPr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When feeling angry and irritated, calming your mind, counting back from 10 to 1, distracting yourself helps. </a:t>
            </a:r>
          </a:p>
          <a:p>
            <a:pPr algn="just">
              <a:buClrTx/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Even when feeling afraid, deal with it by asking yourself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a. What is under my control? </a:t>
            </a:r>
          </a:p>
          <a:p>
            <a:pPr marL="630238" lvl="1" indent="-225425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b. Am I unnecessarily worrying about the worst thing that can happen? </a:t>
            </a:r>
          </a:p>
          <a:p>
            <a:pPr lvl="1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c. When I have been stressed in the past, how have     I managed? </a:t>
            </a:r>
          </a:p>
          <a:p>
            <a:pPr lvl="1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d. What are the things I can do to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elp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hmyself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be positive? </a:t>
            </a:r>
          </a:p>
          <a:p>
            <a:pPr algn="just"/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Handling emotional problems</a:t>
            </a:r>
            <a:endParaRPr lang="en-US" sz="3600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7724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Feeling lonely or sad is also quite common. Stay connected with others.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Communication can help you to connect with family and friends. Call up people whom you haven’t spoken to and surprise them. 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Discuss happy events, common interests, exchange cooking tips, share music. 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95400"/>
            <a:ext cx="7498080" cy="50292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any of these emotions persist continuously for several days, despite your trying to get out of it, talk about it with someone.</a:t>
            </a:r>
          </a:p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the feelings worsen, a person may feel helpless, hopeless and feel that life is not worth living. If that happens, call at helpline number (080-46110007) for advice from a mental health professional or contact your doctor / mental health professional. </a:t>
            </a:r>
          </a:p>
          <a:p>
            <a:pPr>
              <a:buClrTx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Handling emotional problems</a:t>
            </a:r>
            <a:endParaRPr lang="en-US" sz="3600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What is NOT advisable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7924800" cy="6629400"/>
          </a:xfrm>
        </p:spPr>
        <p:txBody>
          <a:bodyPr>
            <a:noAutofit/>
          </a:bodyPr>
          <a:lstStyle/>
          <a:p>
            <a:pPr marL="596646" indent="-514350"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Avoid tobacco, alcohol and other drugs. Use of tobacco or alcohol or other drugs to cope with emotions or boredom can worsen physical, mental health and reduce immunity. </a:t>
            </a:r>
          </a:p>
          <a:p>
            <a:pPr marL="596646" indent="-514350"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People who already have a substance use problem may require professional help, especially when they feel low in mood or stressed. </a:t>
            </a:r>
          </a:p>
          <a:p>
            <a:pPr marL="596646" indent="-514350"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Do not shun or judge people with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infection. While you need to maintain a physical distance and keep yourself safe to prevent such infection, remember they need care and concern.</a:t>
            </a:r>
          </a:p>
          <a:p>
            <a:pPr marL="596646" indent="-514350" algn="just">
              <a:buFont typeface="+mj-lt"/>
              <a:buAutoNum type="arabicPeriod"/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498080" cy="4800600"/>
          </a:xfrm>
        </p:spPr>
        <p:txBody>
          <a:bodyPr/>
          <a:lstStyle/>
          <a:p>
            <a:pPr marL="596646" indent="-514350"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know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someone who might have the infection, tell them about precautions, and how to get medical assistance, if required. </a:t>
            </a:r>
          </a:p>
          <a:p>
            <a:pPr marL="596646" indent="-514350"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If you happen to get infected with Corona, remember most people get better. Do not panic. Practice self-isolation and take medications that are advised.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What is NOT advisable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6" name="Picture 5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Emotional issues after recovery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143000"/>
            <a:ext cx="7498080" cy="4495800"/>
          </a:xfrm>
        </p:spPr>
        <p:txBody>
          <a:bodyPr>
            <a:noAutofit/>
          </a:bodyPr>
          <a:lstStyle/>
          <a:p>
            <a:pPr marL="596646" indent="-514350"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it is wonderful to recover from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infection, you may actually face stress after you have recovered and wish to get back into the community. You may have fear about your loved ones falling ill. </a:t>
            </a:r>
          </a:p>
          <a:p>
            <a:pPr marL="596646" indent="-514350"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People who do not understand the illness well may actually keep you at a distance, which is also very stressful and isolating. </a:t>
            </a:r>
          </a:p>
          <a:p>
            <a:pPr algn="just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066800"/>
            <a:ext cx="7498080" cy="5181600"/>
          </a:xfrm>
        </p:spPr>
        <p:txBody>
          <a:bodyPr>
            <a:normAutofit lnSpcReduction="10000"/>
          </a:bodyPr>
          <a:lstStyle/>
          <a:p>
            <a:pPr marL="404813" indent="-404813"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You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may experience feelings of guilt that you were not able to work or care for others. This may lead to feelings of depression, helplessness or frustration. </a:t>
            </a:r>
          </a:p>
          <a:p>
            <a:pPr marL="404813" indent="-404813"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Use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the ways mentioned earlier to deal with these feelings. Share your positive story that it is possible to recover from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infection. </a:t>
            </a:r>
          </a:p>
          <a:p>
            <a:pPr>
              <a:buClrTx/>
            </a:pP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497763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Emotional issues after recovery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5" name="Picture 4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943088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effectLst/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32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r>
              <a:rPr lang="en-US" sz="3200" b="1" dirty="0" smtClean="0">
                <a:effectLst/>
                <a:latin typeface="Lucida Sans Unicode" pitchFamily="34" charset="0"/>
                <a:cs typeface="Lucida Sans Unicode" pitchFamily="34" charset="0"/>
              </a:rPr>
              <a:t>Recognize mental health problems in your near and dear ones </a:t>
            </a:r>
            <a:r>
              <a:rPr lang="en-US" sz="3200" dirty="0" smtClean="0">
                <a:effectLst/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3200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200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5257800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Just as you can recognize your own mental health problems, be sensitive to such problems in your near and dear ones, which may include: </a:t>
            </a:r>
          </a:p>
          <a:p>
            <a:pPr marL="1374775" lvl="1" indent="-581025" algn="just"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Changes in sleep patterns </a:t>
            </a:r>
          </a:p>
          <a:p>
            <a:pPr marL="1374775" lvl="1" indent="-581025" algn="just"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Difficulty in sleeping and concentrating </a:t>
            </a:r>
          </a:p>
          <a:p>
            <a:pPr marL="1374775" lvl="1" indent="-581025" algn="just"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Worsening of health problems </a:t>
            </a:r>
          </a:p>
          <a:p>
            <a:pPr marL="1374775" lvl="1" indent="-581025" algn="just">
              <a:buClrTx/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Increased use of alcohol, tobacco or drugs </a:t>
            </a:r>
          </a:p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Be supportive to them. If the problems persist, please contact the helpline (080-46110007) or contact your doctor or a mental health professional. 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0879" y="0"/>
            <a:ext cx="803121" cy="8382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498080" cy="94456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Persons with mental illness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696200" cy="51816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Persons who had previous mental illness may face newer challenges during self-isolation or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Covid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infection: </a:t>
            </a:r>
          </a:p>
          <a:p>
            <a:pPr marL="916686" lvl="1" indent="-514350" algn="just">
              <a:buClrTx/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would also have the same fears and stress as others which may worsen their previous mental health condition </a:t>
            </a:r>
          </a:p>
          <a:p>
            <a:pPr marL="916686" lvl="1" indent="-514350" algn="just">
              <a:buClrTx/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Social isolation may make them more withdrawn, moody and irritable </a:t>
            </a:r>
          </a:p>
          <a:p>
            <a:pPr marL="916686" lvl="1" indent="-514350" algn="just">
              <a:buClrTx/>
              <a:buFont typeface="+mj-lt"/>
              <a:buAutoNum type="arabicPeriod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They may not seek/ get easy access to medicines and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counselling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924800" cy="2362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These can be difficult times for all of us as we hear about spread of COVID-19 from all over the world, through television, social media, newspapers, family and friends and other sources. </a:t>
            </a:r>
          </a:p>
          <a:p>
            <a:pPr algn="just">
              <a:buNone/>
            </a:pPr>
            <a:endParaRPr lang="en-US" sz="28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How coronavirus pandemic is playing out in real time on TV new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124200"/>
            <a:ext cx="3276600" cy="1714500"/>
          </a:xfrm>
          <a:prstGeom prst="rect">
            <a:avLst/>
          </a:prstGeom>
          <a:noFill/>
        </p:spPr>
      </p:pic>
      <p:pic>
        <p:nvPicPr>
          <p:cNvPr id="44036" name="Picture 4" descr="7 tips to grow a social media audience for your startup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200400"/>
            <a:ext cx="3352800" cy="1676400"/>
          </a:xfrm>
          <a:prstGeom prst="rect">
            <a:avLst/>
          </a:prstGeom>
          <a:noFill/>
        </p:spPr>
      </p:pic>
      <p:pic>
        <p:nvPicPr>
          <p:cNvPr id="44038" name="Picture 6" descr="Newpaper png 3 » PNG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667344"/>
            <a:ext cx="3174863" cy="2190656"/>
          </a:xfrm>
          <a:prstGeom prst="rect">
            <a:avLst/>
          </a:prstGeom>
          <a:noFill/>
        </p:spPr>
      </p:pic>
      <p:sp>
        <p:nvSpPr>
          <p:cNvPr id="44040" name="AutoShape 8" descr="India Today - #Corona India Dashboard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AutoShape 10" descr="India Today - #Corona India Dashboard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AutoShape 12" descr="COVID-19 Crisis: Top Headlines At This Hour | India News – India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AutoShape 14" descr="COVID-19 Crisis: Top Headlines At This Hour | India News – India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047" name="Picture 15" descr="D:\corona-live-blog-15852744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4924425"/>
            <a:ext cx="3405187" cy="1933575"/>
          </a:xfrm>
          <a:prstGeom prst="rect">
            <a:avLst/>
          </a:prstGeom>
          <a:noFill/>
        </p:spPr>
      </p:pic>
      <p:pic>
        <p:nvPicPr>
          <p:cNvPr id="11" name="Picture 10" descr="C:\Users\ollin\Downloads\SIHFW 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effectLst/>
                <a:latin typeface="Lucida Sans Unicode" pitchFamily="34" charset="0"/>
                <a:cs typeface="Lucida Sans Unicode" pitchFamily="34" charset="0"/>
              </a:rPr>
              <a:t>Contd</a:t>
            </a:r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…</a:t>
            </a: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498080" cy="4800600"/>
          </a:xfrm>
        </p:spPr>
        <p:txBody>
          <a:bodyPr>
            <a:normAutofit/>
          </a:bodyPr>
          <a:lstStyle/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Help and support is vital for persons with mental illness from their families and other care givers. </a:t>
            </a:r>
          </a:p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Health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helplines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can provide support, in addition to regular taking of prescribed medication, a regular daily routine, keeping engaged and positive. </a:t>
            </a:r>
          </a:p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Remember, good mental status in the difficult times may win you the battle more easily!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JAPA\Desktop\social-destanc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239000" cy="4019550"/>
          </a:xfrm>
          <a:prstGeom prst="rect">
            <a:avLst/>
          </a:prstGeom>
          <a:noFill/>
        </p:spPr>
      </p:pic>
      <p:pic>
        <p:nvPicPr>
          <p:cNvPr id="1027" name="Picture 3" descr="C:\Users\AJAPA\Desktop\shutterstock_1629512083-770x5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038600"/>
            <a:ext cx="7162800" cy="2819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2286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Thank you</a:t>
            </a:r>
          </a:p>
          <a:p>
            <a:pPr algn="ctr"/>
            <a:r>
              <a:rPr lang="en-US" sz="2800" b="1" dirty="0" smtClean="0"/>
              <a:t>Stay Safe</a:t>
            </a:r>
            <a:endParaRPr lang="en-US" sz="2800" b="1" dirty="0"/>
          </a:p>
        </p:txBody>
      </p:sp>
      <p:pic>
        <p:nvPicPr>
          <p:cNvPr id="7" name="Picture 6" descr="C:\Users\ollin\Downloads\SIHFW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8600"/>
            <a:ext cx="7498080" cy="4800600"/>
          </a:xfrm>
        </p:spPr>
        <p:txBody>
          <a:bodyPr/>
          <a:lstStyle/>
          <a:p>
            <a:pPr algn="ctr">
              <a:buNone/>
            </a:pPr>
            <a:r>
              <a:rPr lang="en-US" sz="3600" b="1" dirty="0" smtClean="0">
                <a:latin typeface="Lucida Sans Unicode" pitchFamily="34" charset="0"/>
                <a:cs typeface="Lucida Sans Unicode" pitchFamily="34" charset="0"/>
              </a:rPr>
              <a:t>The most common emotion faced by all is Fear.</a:t>
            </a:r>
          </a:p>
          <a:p>
            <a:pPr algn="just">
              <a:buNone/>
            </a:pPr>
            <a:r>
              <a:rPr lang="en-US" dirty="0" smtClean="0"/>
              <a:t> 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It makes us anxious, panicky and can even possibly make us think, say or do things that we might not consider appropriate under normal circumstances.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3010" name="Picture 2" descr="Covid-19: In urban India, the elderly are grappling with hunger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429000"/>
            <a:ext cx="3886200" cy="2590800"/>
          </a:xfrm>
          <a:prstGeom prst="rect">
            <a:avLst/>
          </a:prstGeom>
          <a:noFill/>
        </p:spPr>
      </p:pic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Understanding the importance of Lockdown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295400"/>
            <a:ext cx="7498080" cy="5562600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Lockdown is meant to prevent the spread of infection from one person to another, to protect ourselves and others. </a:t>
            </a:r>
          </a:p>
          <a:p>
            <a:pPr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means- </a:t>
            </a:r>
          </a:p>
          <a:p>
            <a:pPr marL="793750" lvl="1" indent="-284163"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not stepping out of the house except for buying necessities, </a:t>
            </a:r>
          </a:p>
          <a:p>
            <a:pPr marL="793750" lvl="1" indent="-284163"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reducing the number of trips outside, </a:t>
            </a:r>
          </a:p>
          <a:p>
            <a:pPr marL="793750" lvl="1" indent="-284163"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and ideally only a single, healthy family member making the trips when absolutely necessary.</a:t>
            </a:r>
          </a:p>
          <a:p>
            <a:pPr algn="just">
              <a:buClrTx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If there is anyone in the house who is very sick and may need to get medical help, you must be aware of the health facility nearest to you. 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Handling Social isolation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620000" cy="5715000"/>
          </a:xfrm>
        </p:spPr>
        <p:txBody>
          <a:bodyPr>
            <a:normAutofit/>
          </a:bodyPr>
          <a:lstStyle/>
          <a:p>
            <a:pPr marL="225425" indent="0">
              <a:buNone/>
              <a:tabLst>
                <a:tab pos="120650" algn="l"/>
              </a:tabLst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Staying at home can be quite nice for some    time, but can also be boring and restricting. </a:t>
            </a:r>
          </a:p>
          <a:p>
            <a:pPr marL="282575" indent="-282575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  Here are some ways to keep positive and cheerful. </a:t>
            </a:r>
          </a:p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Be busy. Have a regular schedule. Help in doing some of the work at home.</a:t>
            </a:r>
          </a:p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Distract yourself from negative emotions by listening to music, reading, watching an entertaining programme on television. </a:t>
            </a:r>
          </a:p>
          <a:p>
            <a:pPr algn="just"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you had old hobbies like painting, gardening or stitching, go back to them. Rediscover your hobbies.</a:t>
            </a: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Handling Social isolation</a:t>
            </a:r>
            <a:endParaRPr lang="en-US" sz="3600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Eat well and drink plenty of fluids.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Be physically active. Do simple indoor exercises that will keep you fit and feeling fit.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Sharing is caring. Understand if someone around you needs advice, food or other essentials. Be willing to share.</a:t>
            </a:r>
          </a:p>
          <a:p>
            <a:pPr algn="just"/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914400"/>
            <a:ext cx="7498080" cy="5943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Elderly people may feel confused, lost and need help. Offer them help by getting them what they need, their medicines, daily needs etc.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you have children at home, keep them busy by allowing them to help in the household chores - make them feel responsible and acquire new skills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Focus on facts, reject rumors and theories </a:t>
            </a:r>
            <a:b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</a:br>
            <a:endParaRPr lang="en-US" sz="3600" b="1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7498080" cy="4800600"/>
          </a:xfrm>
        </p:spPr>
        <p:txBody>
          <a:bodyPr>
            <a:noAutofit/>
          </a:bodyPr>
          <a:lstStyle/>
          <a:p>
            <a:pPr algn="just">
              <a:buClrTx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Knowledge is power; the more you know about a certain issue, the less fearful you may feel. </a:t>
            </a:r>
          </a:p>
          <a:p>
            <a:pPr algn="just">
              <a:buClrTx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Make sure to access and believe only the most reliable sources of information for self-protection.</a:t>
            </a:r>
          </a:p>
          <a:p>
            <a:pPr algn="just">
              <a:buClrTx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Do not follow sensational news or social media posts which may impact your mental state. Do not spread or share any unverified news or information further.</a:t>
            </a:r>
          </a:p>
          <a:p>
            <a:pPr algn="just">
              <a:buClrTx/>
            </a:pPr>
            <a:r>
              <a:rPr lang="en-US" sz="2700" dirty="0" smtClean="0">
                <a:latin typeface="Arial" pitchFamily="34" charset="0"/>
                <a:cs typeface="Arial" pitchFamily="34" charset="0"/>
              </a:rPr>
              <a:t>Do not keep discussing all the time about who got sick and how. Instead learn about who got well and recovered.</a:t>
            </a:r>
          </a:p>
          <a:p>
            <a:pPr algn="just"/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effectLst/>
                <a:latin typeface="Lucida Sans Unicode" pitchFamily="34" charset="0"/>
                <a:cs typeface="Lucida Sans Unicode" pitchFamily="34" charset="0"/>
              </a:rPr>
              <a:t>Focus on facts, reject rumors and theories</a:t>
            </a:r>
            <a:endParaRPr lang="en-US" sz="3600" dirty="0">
              <a:effectLst/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772400" cy="48006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Stick to the known advice- hand hygiene and keeping a physical distance from others.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It is being careful about yourself, and also about care of others.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 common cold is not Corona infection. The symptoms of Corona have been well described. </a:t>
            </a: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ollin\Downloads\SIHFW 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0"/>
            <a:ext cx="990600" cy="1033868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</TotalTime>
  <Words>1338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Solstice</vt:lpstr>
      <vt:lpstr>Minding our minds during the COVID-19 </vt:lpstr>
      <vt:lpstr>Slide 2</vt:lpstr>
      <vt:lpstr>Slide 3</vt:lpstr>
      <vt:lpstr> Understanding the importance of Lockdown  </vt:lpstr>
      <vt:lpstr>Handling Social isolation  </vt:lpstr>
      <vt:lpstr>Handling Social isolation</vt:lpstr>
      <vt:lpstr>Slide 7</vt:lpstr>
      <vt:lpstr> Focus on facts, reject rumors and theories  </vt:lpstr>
      <vt:lpstr>Focus on facts, reject rumors and theories</vt:lpstr>
      <vt:lpstr>Slide 10</vt:lpstr>
      <vt:lpstr>Handling emotional problems  </vt:lpstr>
      <vt:lpstr>Handling emotional problems</vt:lpstr>
      <vt:lpstr>Handling emotional problems</vt:lpstr>
      <vt:lpstr>What is NOT advisable  </vt:lpstr>
      <vt:lpstr>What is NOT advisable  </vt:lpstr>
      <vt:lpstr> Emotional issues after recovery  </vt:lpstr>
      <vt:lpstr> Emotional issues after recovery  </vt:lpstr>
      <vt:lpstr> Recognize mental health problems in your near and dear ones  </vt:lpstr>
      <vt:lpstr>Persons with mental illness  </vt:lpstr>
      <vt:lpstr>Contd…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Minding our minds during the COVID-19 </dc:title>
  <dc:creator>AJAPA</dc:creator>
  <cp:lastModifiedBy>Aashish Khandelwal</cp:lastModifiedBy>
  <cp:revision>42</cp:revision>
  <dcterms:created xsi:type="dcterms:W3CDTF">2006-08-16T00:00:00Z</dcterms:created>
  <dcterms:modified xsi:type="dcterms:W3CDTF">2020-05-12T05:13:28Z</dcterms:modified>
</cp:coreProperties>
</file>